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86" r:id="rId2"/>
    <p:sldId id="287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63" r:id="rId12"/>
    <p:sldId id="275" r:id="rId13"/>
    <p:sldId id="259" r:id="rId14"/>
    <p:sldId id="264" r:id="rId15"/>
    <p:sldId id="260" r:id="rId16"/>
    <p:sldId id="265" r:id="rId17"/>
    <p:sldId id="261" r:id="rId18"/>
    <p:sldId id="262" r:id="rId19"/>
    <p:sldId id="266" r:id="rId20"/>
    <p:sldId id="276" r:id="rId21"/>
    <p:sldId id="277" r:id="rId22"/>
    <p:sldId id="278" r:id="rId23"/>
    <p:sldId id="279" r:id="rId24"/>
    <p:sldId id="281" r:id="rId25"/>
    <p:sldId id="282" r:id="rId26"/>
    <p:sldId id="283" r:id="rId27"/>
    <p:sldId id="284" r:id="rId28"/>
    <p:sldId id="288" r:id="rId29"/>
    <p:sldId id="285" r:id="rId3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EE2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3" autoAdjust="0"/>
    <p:restoredTop sz="94660"/>
  </p:normalViewPr>
  <p:slideViewPr>
    <p:cSldViewPr>
      <p:cViewPr>
        <p:scale>
          <a:sx n="50" d="100"/>
          <a:sy n="50" d="100"/>
        </p:scale>
        <p:origin x="-1938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4BB5B3-1CBC-4F32-BFED-B199B1B87B82}" type="datetimeFigureOut">
              <a:rPr lang="es-ES" smtClean="0"/>
              <a:pPr/>
              <a:t>27/11/2012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482AD3-BD19-4147-9B32-3BC3A3217B6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82AD3-BD19-4147-9B32-3BC3A3217B67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A7A4-216C-40E9-BB7F-E138D6FC39AD}" type="datetimeFigureOut">
              <a:rPr lang="es-ES" smtClean="0"/>
              <a:pPr/>
              <a:t>27/11/2012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251B-16B8-4884-9DDE-5679812AA3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A7A4-216C-40E9-BB7F-E138D6FC39AD}" type="datetimeFigureOut">
              <a:rPr lang="es-ES" smtClean="0"/>
              <a:pPr/>
              <a:t>27/11/2012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251B-16B8-4884-9DDE-5679812AA3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A7A4-216C-40E9-BB7F-E138D6FC39AD}" type="datetimeFigureOut">
              <a:rPr lang="es-ES" smtClean="0"/>
              <a:pPr/>
              <a:t>27/11/2012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251B-16B8-4884-9DDE-5679812AA3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A7A4-216C-40E9-BB7F-E138D6FC39AD}" type="datetimeFigureOut">
              <a:rPr lang="es-ES" smtClean="0"/>
              <a:pPr/>
              <a:t>27/11/2012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251B-16B8-4884-9DDE-5679812AA3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A7A4-216C-40E9-BB7F-E138D6FC39AD}" type="datetimeFigureOut">
              <a:rPr lang="es-ES" smtClean="0"/>
              <a:pPr/>
              <a:t>27/11/2012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251B-16B8-4884-9DDE-5679812AA3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A7A4-216C-40E9-BB7F-E138D6FC39AD}" type="datetimeFigureOut">
              <a:rPr lang="es-ES" smtClean="0"/>
              <a:pPr/>
              <a:t>27/11/2012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251B-16B8-4884-9DDE-5679812AA3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A7A4-216C-40E9-BB7F-E138D6FC39AD}" type="datetimeFigureOut">
              <a:rPr lang="es-ES" smtClean="0"/>
              <a:pPr/>
              <a:t>27/11/2012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251B-16B8-4884-9DDE-5679812AA3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A7A4-216C-40E9-BB7F-E138D6FC39AD}" type="datetimeFigureOut">
              <a:rPr lang="es-ES" smtClean="0"/>
              <a:pPr/>
              <a:t>27/11/2012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251B-16B8-4884-9DDE-5679812AA3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A7A4-216C-40E9-BB7F-E138D6FC39AD}" type="datetimeFigureOut">
              <a:rPr lang="es-ES" smtClean="0"/>
              <a:pPr/>
              <a:t>27/11/2012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251B-16B8-4884-9DDE-5679812AA3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A7A4-216C-40E9-BB7F-E138D6FC39AD}" type="datetimeFigureOut">
              <a:rPr lang="es-ES" smtClean="0"/>
              <a:pPr/>
              <a:t>27/11/2012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251B-16B8-4884-9DDE-5679812AA3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A7A4-216C-40E9-BB7F-E138D6FC39AD}" type="datetimeFigureOut">
              <a:rPr lang="es-ES" smtClean="0"/>
              <a:pPr/>
              <a:t>27/11/2012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251B-16B8-4884-9DDE-5679812AA3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CA7A4-216C-40E9-BB7F-E138D6FC39AD}" type="datetimeFigureOut">
              <a:rPr lang="es-ES" smtClean="0"/>
              <a:pPr/>
              <a:t>27/11/2012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3251B-16B8-4884-9DDE-5679812AA3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bioinformatica.uab.es/biocomputacio/treballs02-03/rburgos/dades/aplicaciones_actuales.htm" TargetMode="External"/><Relationship Id="rId3" Type="http://schemas.openxmlformats.org/officeDocument/2006/relationships/hyperlink" Target="http://www.slideshare.net/nataliaosinaga/biorremediacion-de-suelos-agua-y-aire" TargetMode="External"/><Relationship Id="rId7" Type="http://schemas.openxmlformats.org/officeDocument/2006/relationships/hyperlink" Target="http://www.cosmos.com.mx/j/tec/dnlh.htm" TargetMode="External"/><Relationship Id="rId2" Type="http://schemas.openxmlformats.org/officeDocument/2006/relationships/hyperlink" Target="http://www.osinerg.gob.pe/newweb/pages/GFH/ForoUMAL/tema5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.scribd.com/doc/52116760/5/Microorganismos-utilizados-en-biorremediacion" TargetMode="External"/><Relationship Id="rId5" Type="http://schemas.openxmlformats.org/officeDocument/2006/relationships/hyperlink" Target="http://www2.uah.es/tejedor_bio/bioquimica_ambiental/biorremediacion.pdf" TargetMode="External"/><Relationship Id="rId4" Type="http://schemas.openxmlformats.org/officeDocument/2006/relationships/hyperlink" Target="http://www.monografias.com/trabajos25/biorremediacion-suelos/biorremediacion-suelos.shtml" TargetMode="External"/><Relationship Id="rId9" Type="http://schemas.openxmlformats.org/officeDocument/2006/relationships/hyperlink" Target="http://oa.upm.es/3369/2/TORRES_ART_2004_03.pdf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2835747"/>
          </a:xfrm>
        </p:spPr>
        <p:txBody>
          <a:bodyPr>
            <a:normAutofit/>
          </a:bodyPr>
          <a:lstStyle/>
          <a:p>
            <a:r>
              <a:rPr lang="es-ES" i="1" dirty="0" smtClean="0">
                <a:solidFill>
                  <a:schemeClr val="bg1"/>
                </a:solidFill>
              </a:rPr>
              <a:t>BIORREMEDIACION DE        </a:t>
            </a:r>
            <a:br>
              <a:rPr lang="es-ES" i="1" dirty="0" smtClean="0">
                <a:solidFill>
                  <a:schemeClr val="bg1"/>
                </a:solidFill>
              </a:rPr>
            </a:br>
            <a:r>
              <a:rPr lang="es-ES" i="1" dirty="0" smtClean="0">
                <a:solidFill>
                  <a:schemeClr val="bg1"/>
                </a:solidFill>
              </a:rPr>
              <a:t> SUELOS. CONTAMINACION POR</a:t>
            </a:r>
            <a:br>
              <a:rPr lang="es-ES" i="1" dirty="0" smtClean="0">
                <a:solidFill>
                  <a:schemeClr val="bg1"/>
                </a:solidFill>
              </a:rPr>
            </a:br>
            <a:r>
              <a:rPr lang="es-ES" i="1" dirty="0" smtClean="0">
                <a:solidFill>
                  <a:schemeClr val="bg1"/>
                </a:solidFill>
              </a:rPr>
              <a:t>HAP</a:t>
            </a:r>
            <a:r>
              <a:rPr lang="es-ES" sz="3600" i="1" dirty="0" smtClean="0">
                <a:solidFill>
                  <a:schemeClr val="bg1"/>
                </a:solidFill>
              </a:rPr>
              <a:t>S</a:t>
            </a:r>
            <a:r>
              <a:rPr lang="es-ES" i="1" dirty="0" smtClean="0">
                <a:solidFill>
                  <a:schemeClr val="bg1"/>
                </a:solidFill>
              </a:rPr>
              <a:t>.         </a:t>
            </a:r>
            <a:br>
              <a:rPr lang="es-ES" i="1" dirty="0" smtClean="0">
                <a:solidFill>
                  <a:schemeClr val="bg1"/>
                </a:solidFill>
              </a:rPr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type="subTitle" idx="1"/>
          </p:nvPr>
        </p:nvSpPr>
        <p:spPr>
          <a:xfrm>
            <a:off x="4860032" y="2132856"/>
            <a:ext cx="5616624" cy="2713856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s-ES" sz="6000" i="1" dirty="0" smtClean="0">
                <a:solidFill>
                  <a:schemeClr val="bg1"/>
                </a:solidFill>
              </a:rPr>
              <a:t>                                </a:t>
            </a:r>
          </a:p>
          <a:p>
            <a:pPr>
              <a:buNone/>
            </a:pPr>
            <a:r>
              <a:rPr lang="es-ES" sz="7200" i="1" dirty="0" smtClean="0">
                <a:solidFill>
                  <a:schemeClr val="bg1"/>
                </a:solidFill>
              </a:rPr>
              <a:t>Alexandra Nieto</a:t>
            </a:r>
          </a:p>
          <a:p>
            <a:pPr>
              <a:buNone/>
            </a:pPr>
            <a:r>
              <a:rPr lang="es-ES" sz="7200" i="1" dirty="0" smtClean="0">
                <a:solidFill>
                  <a:schemeClr val="bg1"/>
                </a:solidFill>
              </a:rPr>
              <a:t>María Núñez</a:t>
            </a:r>
          </a:p>
          <a:p>
            <a:pPr>
              <a:buNone/>
            </a:pPr>
            <a:r>
              <a:rPr lang="es-ES" sz="7200" i="1" dirty="0" smtClean="0">
                <a:solidFill>
                  <a:schemeClr val="bg1"/>
                </a:solidFill>
              </a:rPr>
              <a:t>Ana Palacios</a:t>
            </a:r>
          </a:p>
          <a:p>
            <a:pPr>
              <a:buNone/>
            </a:pPr>
            <a:r>
              <a:rPr lang="es-ES" sz="7200" i="1" dirty="0" smtClean="0">
                <a:solidFill>
                  <a:schemeClr val="bg1"/>
                </a:solidFill>
              </a:rPr>
              <a:t>Pablo Pastor</a:t>
            </a:r>
          </a:p>
          <a:p>
            <a:pPr>
              <a:buNone/>
            </a:pPr>
            <a:r>
              <a:rPr lang="es-ES" sz="7200" i="1" dirty="0" smtClean="0">
                <a:solidFill>
                  <a:schemeClr val="bg1"/>
                </a:solidFill>
              </a:rPr>
              <a:t>Ignacio Piorno</a:t>
            </a:r>
          </a:p>
          <a:p>
            <a:pPr>
              <a:buNone/>
            </a:pPr>
            <a:endParaRPr lang="es-ES" sz="6000" i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ES" sz="60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s-ES" dirty="0" smtClean="0"/>
              <a:t>FACTORES INFLUYENTES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rgbClr val="00B050"/>
          </a:solidFill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Los factores que hacen favorable la transformación de los contaminantes son :</a:t>
            </a:r>
          </a:p>
          <a:p>
            <a:r>
              <a:rPr lang="es-ES" b="1" u="sng" dirty="0" smtClean="0">
                <a:solidFill>
                  <a:schemeClr val="bg1"/>
                </a:solidFill>
              </a:rPr>
              <a:t>Necesidad de nutrientes</a:t>
            </a:r>
            <a:r>
              <a:rPr lang="es-ES" dirty="0" smtClean="0">
                <a:solidFill>
                  <a:schemeClr val="bg1"/>
                </a:solidFill>
              </a:rPr>
              <a:t>.</a:t>
            </a:r>
          </a:p>
          <a:p>
            <a:r>
              <a:rPr lang="es-ES" b="1" u="sng" dirty="0" smtClean="0">
                <a:solidFill>
                  <a:schemeClr val="bg1"/>
                </a:solidFill>
              </a:rPr>
              <a:t>pH del suelo</a:t>
            </a:r>
            <a:endParaRPr lang="es-ES" dirty="0" smtClean="0">
              <a:solidFill>
                <a:schemeClr val="bg1"/>
              </a:solidFill>
            </a:endParaRPr>
          </a:p>
          <a:p>
            <a:r>
              <a:rPr lang="es-ES" b="1" u="sng" dirty="0" smtClean="0">
                <a:solidFill>
                  <a:schemeClr val="bg1"/>
                </a:solidFill>
              </a:rPr>
              <a:t>Temperatura</a:t>
            </a:r>
            <a:endParaRPr lang="es-ES" dirty="0" smtClean="0">
              <a:solidFill>
                <a:schemeClr val="bg1"/>
              </a:solidFill>
            </a:endParaRPr>
          </a:p>
          <a:p>
            <a:r>
              <a:rPr lang="es-ES" b="1" u="sng" dirty="0" smtClean="0">
                <a:solidFill>
                  <a:schemeClr val="bg1"/>
                </a:solidFill>
              </a:rPr>
              <a:t>Humedad</a:t>
            </a:r>
            <a:endParaRPr lang="es-ES" dirty="0" smtClean="0">
              <a:solidFill>
                <a:schemeClr val="bg1"/>
              </a:solidFill>
            </a:endParaRPr>
          </a:p>
          <a:p>
            <a:r>
              <a:rPr lang="es-ES" b="1" u="sng" dirty="0" smtClean="0">
                <a:solidFill>
                  <a:schemeClr val="bg1"/>
                </a:solidFill>
              </a:rPr>
              <a:t>Estructura química del hidrocarburo</a:t>
            </a:r>
            <a:endParaRPr lang="es-E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AutoShape 4" descr="bior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76672"/>
            <a:ext cx="7857038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es-ES" b="1" u="sng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TECNICAS DE BIORREMEDIACION</a:t>
            </a:r>
            <a:endParaRPr lang="es-ES" b="1" u="sng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5554960" cy="4525963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s-ES" sz="3600" dirty="0" smtClean="0"/>
              <a:t>1- BIOVENTING</a:t>
            </a:r>
          </a:p>
          <a:p>
            <a:endParaRPr lang="es-ES" sz="3600" dirty="0" smtClean="0"/>
          </a:p>
          <a:p>
            <a:r>
              <a:rPr lang="es-ES" sz="3600" dirty="0" smtClean="0"/>
              <a:t>2- ATENUACION NATURAL</a:t>
            </a:r>
          </a:p>
          <a:p>
            <a:pPr>
              <a:buNone/>
            </a:pPr>
            <a:endParaRPr lang="es-ES" sz="3600" dirty="0" smtClean="0"/>
          </a:p>
          <a:p>
            <a:r>
              <a:rPr lang="es-ES" sz="3600" dirty="0" smtClean="0"/>
              <a:t>3- BIOESTIMULACION</a:t>
            </a:r>
          </a:p>
          <a:p>
            <a:endParaRPr lang="es-ES" sz="3600" dirty="0" smtClean="0"/>
          </a:p>
          <a:p>
            <a:r>
              <a:rPr lang="es-ES" sz="3600" dirty="0" smtClean="0"/>
              <a:t>4-BIOPILAS</a:t>
            </a:r>
            <a:endParaRPr lang="es-ES" sz="3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340768"/>
            <a:ext cx="8136904" cy="4320479"/>
          </a:xfrm>
          <a:solidFill>
            <a:srgbClr val="60EE2E"/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ES" sz="3600" b="1" u="sng" dirty="0" smtClean="0"/>
              <a:t>1</a:t>
            </a:r>
            <a:r>
              <a:rPr lang="es-ES" sz="3600" b="1" u="sng" dirty="0"/>
              <a:t>. Bioventeo/</a:t>
            </a:r>
            <a:r>
              <a:rPr lang="es-ES" sz="3600" b="1" u="sng" dirty="0" err="1"/>
              <a:t>Bioaireación</a:t>
            </a:r>
            <a:r>
              <a:rPr lang="es-ES" sz="3600" b="1" u="sng" dirty="0"/>
              <a:t>/</a:t>
            </a:r>
            <a:r>
              <a:rPr lang="es-ES" sz="3600" b="1" u="sng" dirty="0" err="1"/>
              <a:t>Bioventing</a:t>
            </a:r>
            <a:r>
              <a:rPr lang="es-ES" sz="3600" b="1" u="sng" dirty="0" smtClean="0"/>
              <a:t>:</a:t>
            </a:r>
          </a:p>
          <a:p>
            <a:pPr>
              <a:buNone/>
            </a:pPr>
            <a:endParaRPr lang="es-ES" sz="2800" b="1" u="sng" dirty="0" smtClean="0"/>
          </a:p>
          <a:p>
            <a:r>
              <a:rPr lang="es-ES" sz="2800" dirty="0" smtClean="0"/>
              <a:t>In situ</a:t>
            </a:r>
          </a:p>
          <a:p>
            <a:endParaRPr lang="es-ES" sz="2800" dirty="0" smtClean="0"/>
          </a:p>
          <a:p>
            <a:r>
              <a:rPr lang="es-ES" sz="2800" dirty="0" smtClean="0"/>
              <a:t>De bajo coste</a:t>
            </a:r>
          </a:p>
          <a:p>
            <a:endParaRPr lang="es-ES" sz="2800" dirty="0" smtClean="0"/>
          </a:p>
          <a:p>
            <a:r>
              <a:rPr lang="es-ES" sz="2800" dirty="0" smtClean="0"/>
              <a:t>Procesos físico-químicos de interacción contaminante-suelo y procesos de biodegradación de forma natural en el medio.</a:t>
            </a:r>
          </a:p>
          <a:p>
            <a:pPr>
              <a:buNone/>
            </a:pPr>
            <a:endParaRPr lang="es-ES" sz="2800" b="1" u="sng" dirty="0" smtClean="0"/>
          </a:p>
          <a:p>
            <a:pPr>
              <a:buNone/>
            </a:pPr>
            <a:endParaRPr lang="es-ES" sz="2800" b="1" u="sng" dirty="0" smtClean="0"/>
          </a:p>
          <a:p>
            <a:pPr>
              <a:buNone/>
            </a:pPr>
            <a:endParaRPr lang="es-ES" b="1" u="sng" dirty="0" smtClean="0"/>
          </a:p>
          <a:p>
            <a:pPr>
              <a:buNone/>
            </a:pPr>
            <a:endParaRPr lang="es-ES" b="1" u="sng" dirty="0" smtClean="0"/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1423" y="620689"/>
            <a:ext cx="7841017" cy="5674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548680"/>
            <a:ext cx="8147248" cy="5688631"/>
          </a:xfrm>
          <a:solidFill>
            <a:srgbClr val="00B050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s-ES" sz="3600" b="1" u="sng" dirty="0"/>
              <a:t>2. Atenuación natural:</a:t>
            </a:r>
            <a:r>
              <a:rPr lang="es-ES" sz="3600" dirty="0"/>
              <a:t> </a:t>
            </a:r>
            <a:endParaRPr lang="es-ES" sz="3600" dirty="0" smtClean="0"/>
          </a:p>
          <a:p>
            <a:pPr>
              <a:buNone/>
            </a:pPr>
            <a:endParaRPr lang="es-ES" sz="3600" dirty="0" smtClean="0"/>
          </a:p>
          <a:p>
            <a:r>
              <a:rPr lang="es-ES" sz="2800" dirty="0"/>
              <a:t>biorremediación in-situ </a:t>
            </a:r>
            <a:endParaRPr lang="es-ES" sz="2800" dirty="0" smtClean="0"/>
          </a:p>
          <a:p>
            <a:endParaRPr lang="es-ES" sz="2800" dirty="0" smtClean="0"/>
          </a:p>
          <a:p>
            <a:r>
              <a:rPr lang="es-ES" sz="2800" dirty="0" smtClean="0"/>
              <a:t>procesos </a:t>
            </a:r>
            <a:r>
              <a:rPr lang="es-ES" sz="2800" dirty="0"/>
              <a:t>de biotransformación natural </a:t>
            </a:r>
            <a:r>
              <a:rPr lang="es-ES" sz="2800" dirty="0" smtClean="0"/>
              <a:t>que reducen  mediante una serie de mecanismos </a:t>
            </a:r>
            <a:r>
              <a:rPr lang="es-ES" sz="2800" dirty="0"/>
              <a:t>la concentración de </a:t>
            </a:r>
            <a:r>
              <a:rPr lang="es-ES" sz="2800" dirty="0" smtClean="0"/>
              <a:t>los contaminantes.</a:t>
            </a:r>
            <a:br>
              <a:rPr lang="es-ES" sz="2800" dirty="0" smtClean="0"/>
            </a:br>
            <a:endParaRPr lang="es-ES" sz="2800" dirty="0"/>
          </a:p>
          <a:p>
            <a:r>
              <a:rPr lang="es-ES" sz="2800" dirty="0" smtClean="0"/>
              <a:t>Se </a:t>
            </a:r>
            <a:r>
              <a:rPr lang="es-ES" sz="2800" dirty="0"/>
              <a:t>aplica en aquellos casos en los que exista contaminación producida por hidrocarburos halogenados o no </a:t>
            </a:r>
            <a:r>
              <a:rPr lang="es-ES" sz="2800" dirty="0" smtClean="0"/>
              <a:t>halogenados</a:t>
            </a:r>
            <a:endParaRPr lang="es-ES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tenuacion natura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08720"/>
            <a:ext cx="8604448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idx="1"/>
          </p:nvPr>
        </p:nvSpPr>
        <p:spPr>
          <a:xfrm>
            <a:off x="683568" y="332656"/>
            <a:ext cx="7859216" cy="6525344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s-ES" sz="3600" b="1" u="sng" dirty="0" smtClean="0"/>
              <a:t>3. Bioestimulación: </a:t>
            </a:r>
          </a:p>
          <a:p>
            <a:pPr>
              <a:buNone/>
            </a:pPr>
            <a:endParaRPr lang="es-ES" sz="2800" dirty="0" smtClean="0"/>
          </a:p>
          <a:p>
            <a:pPr>
              <a:buNone/>
            </a:pPr>
            <a:r>
              <a:rPr lang="es-ES" sz="2800" dirty="0" smtClean="0"/>
              <a:t>Técnica de biorremediación in-situ </a:t>
            </a:r>
          </a:p>
          <a:p>
            <a:pPr>
              <a:buNone/>
            </a:pPr>
            <a:r>
              <a:rPr lang="es-ES" sz="2800" dirty="0" smtClean="0"/>
              <a:t>Utilizada para el tratamiento de aguas subterránea</a:t>
            </a:r>
          </a:p>
          <a:p>
            <a:pPr>
              <a:buNone/>
            </a:pPr>
            <a:r>
              <a:rPr lang="es-ES" sz="2800" dirty="0" smtClean="0"/>
              <a:t>que se extraen mediante pozos.</a:t>
            </a:r>
            <a:endParaRPr lang="es-ES" sz="2800" b="1" u="sng" dirty="0"/>
          </a:p>
        </p:txBody>
      </p:sp>
      <p:pic>
        <p:nvPicPr>
          <p:cNvPr id="3" name="2 Imagen" descr="20070417klpgeogra_14.Ies.SCO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3212976"/>
            <a:ext cx="5286375" cy="290720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980728"/>
            <a:ext cx="7992888" cy="4320479"/>
          </a:xfrm>
          <a:solidFill>
            <a:schemeClr val="accent3">
              <a:lumMod val="75000"/>
            </a:schemeClr>
          </a:solidFill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ES" sz="3600" b="1" u="sng" dirty="0" smtClean="0"/>
              <a:t>4. Biopilas</a:t>
            </a:r>
          </a:p>
          <a:p>
            <a:pPr>
              <a:buNone/>
            </a:pPr>
            <a:endParaRPr lang="es-ES" dirty="0" smtClean="0"/>
          </a:p>
          <a:p>
            <a:r>
              <a:rPr lang="es-ES" dirty="0" smtClean="0"/>
              <a:t>Ex-situ</a:t>
            </a:r>
          </a:p>
          <a:p>
            <a:pPr>
              <a:buNone/>
            </a:pPr>
            <a:endParaRPr lang="es-ES" dirty="0" smtClean="0"/>
          </a:p>
          <a:p>
            <a:r>
              <a:rPr lang="es-ES" dirty="0" smtClean="0"/>
              <a:t>Suelos excavados</a:t>
            </a:r>
          </a:p>
          <a:p>
            <a:endParaRPr lang="es-ES" dirty="0" smtClean="0"/>
          </a:p>
          <a:p>
            <a:r>
              <a:rPr lang="es-ES" dirty="0" smtClean="0"/>
              <a:t>Formación de pilas de material biodegradable (suelo contaminado + materia orgánica).</a:t>
            </a:r>
            <a:endParaRPr lang="es-E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33872"/>
            <a:ext cx="8439506" cy="4455368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247" y="1201316"/>
            <a:ext cx="8439506" cy="4455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647" y="1353716"/>
            <a:ext cx="8439506" cy="4455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404664"/>
            <a:ext cx="7776864" cy="648072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s-ES" b="1" u="sng" dirty="0" smtClean="0"/>
              <a:t>INDICE</a:t>
            </a:r>
            <a:endParaRPr lang="es-ES" b="1" u="sng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340768"/>
            <a:ext cx="8208912" cy="5112568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es-ES" sz="1800" b="1" dirty="0" smtClean="0"/>
              <a:t>      </a:t>
            </a:r>
          </a:p>
          <a:p>
            <a:pPr>
              <a:buNone/>
            </a:pPr>
            <a:r>
              <a:rPr lang="es-ES" sz="2000" b="1" dirty="0" smtClean="0"/>
              <a:t> </a:t>
            </a:r>
            <a:r>
              <a:rPr lang="es-ES" sz="2000" b="1" dirty="0" smtClean="0"/>
              <a:t>      1</a:t>
            </a:r>
            <a:r>
              <a:rPr lang="es-ES" sz="2000" b="1" dirty="0" smtClean="0"/>
              <a:t>. </a:t>
            </a:r>
            <a:r>
              <a:rPr lang="es-ES" sz="2000" b="1" dirty="0" smtClean="0"/>
              <a:t>¿</a:t>
            </a:r>
            <a:r>
              <a:rPr lang="es-ES" sz="2000" b="1" u="sng" dirty="0" smtClean="0"/>
              <a:t>QUÉ ES LA BIORREMEDIACIÓN?</a:t>
            </a:r>
            <a:endParaRPr lang="es-ES" sz="2000" dirty="0" smtClean="0"/>
          </a:p>
          <a:p>
            <a:pPr>
              <a:buNone/>
            </a:pPr>
            <a:r>
              <a:rPr lang="es-ES" sz="2000" dirty="0" smtClean="0"/>
              <a:t> </a:t>
            </a:r>
            <a:r>
              <a:rPr lang="es-ES" sz="2000" dirty="0" smtClean="0"/>
              <a:t>    </a:t>
            </a:r>
          </a:p>
          <a:p>
            <a:pPr>
              <a:buNone/>
            </a:pPr>
            <a:r>
              <a:rPr lang="es-ES" sz="2000" dirty="0" smtClean="0"/>
              <a:t> </a:t>
            </a:r>
            <a:r>
              <a:rPr lang="es-ES" sz="2000" dirty="0" smtClean="0"/>
              <a:t>      </a:t>
            </a:r>
            <a:r>
              <a:rPr lang="es-ES" sz="2000" b="1" u="sng" dirty="0" smtClean="0"/>
              <a:t>2</a:t>
            </a:r>
            <a:r>
              <a:rPr lang="es-ES" sz="2000" b="1" u="sng" dirty="0" smtClean="0"/>
              <a:t>. FASES QUE SE HAN DE REALIZAR ANTES DE COMENZAR EL PROCESO DE </a:t>
            </a:r>
            <a:r>
              <a:rPr lang="es-ES" sz="2000" b="1" u="sng" dirty="0" smtClean="0"/>
              <a:t>BIORREMEDIACIÓN</a:t>
            </a:r>
            <a:r>
              <a:rPr lang="es-ES" sz="2000" b="1" u="sng" dirty="0" smtClean="0"/>
              <a:t>.</a:t>
            </a:r>
            <a:r>
              <a:rPr lang="es-ES" sz="2000" dirty="0" smtClean="0"/>
              <a:t/>
            </a:r>
            <a:br>
              <a:rPr lang="es-ES" sz="2000" dirty="0" smtClean="0"/>
            </a:br>
            <a:endParaRPr lang="es-ES" sz="2000" dirty="0" smtClean="0"/>
          </a:p>
          <a:p>
            <a:pPr>
              <a:buNone/>
            </a:pPr>
            <a:r>
              <a:rPr lang="es-ES" sz="2000" dirty="0" smtClean="0"/>
              <a:t> </a:t>
            </a:r>
            <a:r>
              <a:rPr lang="es-ES" sz="2000" dirty="0" smtClean="0"/>
              <a:t>       </a:t>
            </a:r>
            <a:r>
              <a:rPr lang="es-ES" sz="2000" b="1" u="sng" dirty="0" smtClean="0"/>
              <a:t>3. </a:t>
            </a:r>
            <a:r>
              <a:rPr lang="es-ES" sz="2000" b="1" u="sng" dirty="0" smtClean="0"/>
              <a:t>TIPOS DE BIORREMEDIACIÓN:</a:t>
            </a:r>
            <a:r>
              <a:rPr lang="es-ES" sz="2000" dirty="0" smtClean="0"/>
              <a:t/>
            </a:r>
            <a:br>
              <a:rPr lang="es-ES" sz="2000" dirty="0" smtClean="0"/>
            </a:br>
            <a:r>
              <a:rPr lang="es-ES" sz="2000" dirty="0" smtClean="0"/>
              <a:t> </a:t>
            </a:r>
            <a:r>
              <a:rPr lang="es-ES" sz="2000" b="1" u="sng" dirty="0" smtClean="0"/>
              <a:t>Degradación enzimática,</a:t>
            </a:r>
            <a:r>
              <a:rPr lang="es-ES" sz="2000" dirty="0" smtClean="0"/>
              <a:t> </a:t>
            </a:r>
            <a:r>
              <a:rPr lang="es-ES" sz="2000" b="1" u="sng" dirty="0" smtClean="0"/>
              <a:t>Degradación microbiana</a:t>
            </a:r>
            <a:r>
              <a:rPr lang="es-ES" sz="2000" dirty="0" smtClean="0"/>
              <a:t>, </a:t>
            </a:r>
            <a:r>
              <a:rPr lang="es-ES" sz="2000" b="1" u="sng" dirty="0" err="1" smtClean="0"/>
              <a:t>Fitorremediación</a:t>
            </a:r>
            <a:r>
              <a:rPr lang="es-ES" sz="2000" dirty="0" smtClean="0"/>
              <a:t/>
            </a:r>
            <a:br>
              <a:rPr lang="es-ES" sz="2000" dirty="0" smtClean="0"/>
            </a:br>
            <a:endParaRPr lang="es-ES" sz="2000" dirty="0" smtClean="0"/>
          </a:p>
          <a:p>
            <a:pPr>
              <a:buNone/>
            </a:pPr>
            <a:r>
              <a:rPr lang="es-ES" sz="2000" dirty="0" smtClean="0"/>
              <a:t>         </a:t>
            </a:r>
            <a:r>
              <a:rPr lang="es-ES" sz="2000" b="1" u="sng" dirty="0" smtClean="0"/>
              <a:t>4</a:t>
            </a:r>
            <a:r>
              <a:rPr lang="es-ES" sz="2000" b="1" u="sng" dirty="0" smtClean="0"/>
              <a:t>. TÉCNICAS DE BIORREMEDIACIÓN:</a:t>
            </a:r>
            <a:r>
              <a:rPr lang="es-ES" sz="2000" dirty="0" smtClean="0"/>
              <a:t/>
            </a:r>
            <a:br>
              <a:rPr lang="es-ES" sz="2000" dirty="0" smtClean="0"/>
            </a:br>
            <a:r>
              <a:rPr lang="es-ES" sz="2000" dirty="0" smtClean="0"/>
              <a:t> </a:t>
            </a:r>
            <a:r>
              <a:rPr lang="es-ES" sz="2000" b="1" u="sng" dirty="0" err="1" smtClean="0"/>
              <a:t>Bioventeo</a:t>
            </a:r>
            <a:r>
              <a:rPr lang="es-ES" sz="2000" b="1" u="sng" dirty="0" smtClean="0"/>
              <a:t>, Atenuación natural</a:t>
            </a:r>
            <a:r>
              <a:rPr lang="es-ES" sz="2000" dirty="0" smtClean="0"/>
              <a:t>, </a:t>
            </a:r>
            <a:r>
              <a:rPr lang="es-ES" sz="2000" b="1" u="sng" dirty="0" err="1" smtClean="0"/>
              <a:t>Bioestimulación</a:t>
            </a:r>
            <a:r>
              <a:rPr lang="es-ES" sz="2000" b="1" u="sng" dirty="0" smtClean="0"/>
              <a:t>, </a:t>
            </a:r>
            <a:r>
              <a:rPr lang="es-ES" sz="2000" b="1" u="sng" dirty="0" err="1" smtClean="0"/>
              <a:t>Biopilas</a:t>
            </a:r>
            <a:endParaRPr lang="es-ES" sz="2000" dirty="0" smtClean="0"/>
          </a:p>
          <a:p>
            <a:pPr>
              <a:buNone/>
            </a:pPr>
            <a:endParaRPr lang="es-ES" sz="2000" dirty="0" smtClean="0"/>
          </a:p>
          <a:p>
            <a:pPr>
              <a:buNone/>
            </a:pPr>
            <a:r>
              <a:rPr lang="es-ES" sz="2000" dirty="0" smtClean="0"/>
              <a:t> </a:t>
            </a:r>
            <a:r>
              <a:rPr lang="es-ES" sz="2000" dirty="0" smtClean="0"/>
              <a:t>        </a:t>
            </a:r>
            <a:r>
              <a:rPr lang="es-ES" sz="2000" b="1" u="sng" dirty="0" smtClean="0"/>
              <a:t>5</a:t>
            </a:r>
            <a:r>
              <a:rPr lang="es-ES" sz="2000" b="1" u="sng" dirty="0" smtClean="0"/>
              <a:t>. CONTAMINACIÓN POR </a:t>
            </a:r>
            <a:r>
              <a:rPr lang="es-ES" sz="2000" b="1" u="sng" dirty="0" err="1" smtClean="0"/>
              <a:t>HAPs</a:t>
            </a:r>
            <a:r>
              <a:rPr lang="es-ES" sz="2000" dirty="0" smtClean="0"/>
              <a:t/>
            </a:r>
            <a:br>
              <a:rPr lang="es-ES" sz="2000" dirty="0" smtClean="0"/>
            </a:br>
            <a:r>
              <a:rPr lang="es-ES" sz="2000" b="1" u="sng" dirty="0" smtClean="0"/>
              <a:t>¿Qué son y dónde se encuentran?, Acción </a:t>
            </a:r>
            <a:r>
              <a:rPr lang="es-ES" sz="2000" b="1" u="sng" dirty="0" smtClean="0"/>
              <a:t>biológica de los </a:t>
            </a:r>
            <a:r>
              <a:rPr lang="es-ES" sz="2000" b="1" u="sng" dirty="0" err="1" smtClean="0"/>
              <a:t>HAPs</a:t>
            </a:r>
            <a:r>
              <a:rPr lang="es-ES" sz="2000" dirty="0" smtClean="0"/>
              <a:t>, </a:t>
            </a:r>
            <a:r>
              <a:rPr lang="es-ES" sz="2000" b="1" u="sng" dirty="0" smtClean="0"/>
              <a:t>Fuentes </a:t>
            </a:r>
            <a:r>
              <a:rPr lang="es-ES" sz="2000" b="1" u="sng" dirty="0" smtClean="0"/>
              <a:t>de </a:t>
            </a:r>
            <a:r>
              <a:rPr lang="es-ES" sz="2000" b="1" u="sng" dirty="0" err="1" smtClean="0"/>
              <a:t>HAPs</a:t>
            </a:r>
            <a:endParaRPr lang="es-ES" sz="2000" dirty="0" smtClean="0"/>
          </a:p>
          <a:p>
            <a:pPr>
              <a:buNone/>
            </a:pPr>
            <a:r>
              <a:rPr lang="es-ES" sz="1800" dirty="0" smtClean="0"/>
              <a:t/>
            </a:r>
            <a:br>
              <a:rPr lang="es-ES" sz="1800" dirty="0" smtClean="0"/>
            </a:br>
            <a:endParaRPr lang="es-ES" sz="1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95536" y="1484784"/>
            <a:ext cx="8316416" cy="49859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es-ES" dirty="0" smtClean="0"/>
          </a:p>
          <a:p>
            <a:pPr>
              <a:buFont typeface="Arial" pitchFamily="34" charset="0"/>
              <a:buChar char="•"/>
            </a:pPr>
            <a:r>
              <a:rPr lang="es-ES" sz="2400" b="1" u="sng" dirty="0" smtClean="0">
                <a:solidFill>
                  <a:schemeClr val="bg1"/>
                </a:solidFill>
              </a:rPr>
              <a:t>¿</a:t>
            </a:r>
            <a:r>
              <a:rPr lang="es-ES" sz="2400" b="1" u="sng" dirty="0" smtClean="0">
                <a:solidFill>
                  <a:schemeClr val="bg1"/>
                </a:solidFill>
              </a:rPr>
              <a:t>Qué son?</a:t>
            </a:r>
          </a:p>
          <a:p>
            <a:r>
              <a:rPr lang="es-ES" sz="2400" dirty="0" smtClean="0">
                <a:solidFill>
                  <a:schemeClr val="bg1"/>
                </a:solidFill>
              </a:rPr>
              <a:t>G</a:t>
            </a:r>
            <a:r>
              <a:rPr lang="es-ES" sz="2400" dirty="0" smtClean="0">
                <a:solidFill>
                  <a:schemeClr val="bg1"/>
                </a:solidFill>
              </a:rPr>
              <a:t>rupo </a:t>
            </a:r>
            <a:r>
              <a:rPr lang="es-ES" sz="2400" dirty="0" smtClean="0">
                <a:solidFill>
                  <a:schemeClr val="bg1"/>
                </a:solidFill>
              </a:rPr>
              <a:t>de </a:t>
            </a:r>
            <a:r>
              <a:rPr lang="es-ES" sz="2400" dirty="0" smtClean="0">
                <a:solidFill>
                  <a:schemeClr val="bg1"/>
                </a:solidFill>
              </a:rPr>
              <a:t>sustancias  caracterizado </a:t>
            </a:r>
            <a:r>
              <a:rPr lang="es-ES" sz="2400" dirty="0" smtClean="0">
                <a:solidFill>
                  <a:schemeClr val="bg1"/>
                </a:solidFill>
              </a:rPr>
              <a:t>por tener mas de un anillo </a:t>
            </a:r>
            <a:r>
              <a:rPr lang="es-ES" sz="2400" dirty="0" smtClean="0">
                <a:solidFill>
                  <a:schemeClr val="bg1"/>
                </a:solidFill>
              </a:rPr>
              <a:t>bencénico formado por</a:t>
            </a:r>
            <a:r>
              <a:rPr lang="es-ES" sz="2400" dirty="0" smtClean="0">
                <a:solidFill>
                  <a:schemeClr val="bg1"/>
                </a:solidFill>
              </a:rPr>
              <a:t> </a:t>
            </a:r>
            <a:r>
              <a:rPr lang="es-ES" sz="2400" dirty="0" smtClean="0">
                <a:solidFill>
                  <a:schemeClr val="bg1"/>
                </a:solidFill>
              </a:rPr>
              <a:t>la combustión incompleta del carbón, petróleo, gasolina, </a:t>
            </a:r>
            <a:r>
              <a:rPr lang="es-ES" sz="2400" dirty="0" smtClean="0">
                <a:solidFill>
                  <a:schemeClr val="bg1"/>
                </a:solidFill>
              </a:rPr>
              <a:t>basuras, tabaco, parrillas </a:t>
            </a:r>
            <a:r>
              <a:rPr lang="es-ES" sz="2400" dirty="0" smtClean="0">
                <a:solidFill>
                  <a:schemeClr val="bg1"/>
                </a:solidFill>
              </a:rPr>
              <a:t>o barbacoas. </a:t>
            </a:r>
          </a:p>
          <a:p>
            <a:r>
              <a:rPr lang="es-ES" sz="2400" dirty="0" smtClean="0">
                <a:solidFill>
                  <a:schemeClr val="bg1"/>
                </a:solidFill>
              </a:rPr>
              <a:t>E</a:t>
            </a:r>
            <a:r>
              <a:rPr lang="es-ES" sz="2400" dirty="0" smtClean="0">
                <a:solidFill>
                  <a:schemeClr val="bg1"/>
                </a:solidFill>
              </a:rPr>
              <a:t>n </a:t>
            </a:r>
            <a:r>
              <a:rPr lang="es-ES" sz="2400" dirty="0" smtClean="0">
                <a:solidFill>
                  <a:schemeClr val="bg1"/>
                </a:solidFill>
              </a:rPr>
              <a:t>estado puro son sólidos incoloros, blancos o un color entre amarillo-verde pálido.</a:t>
            </a:r>
          </a:p>
          <a:p>
            <a:endParaRPr lang="es-ES" sz="2400" dirty="0" smtClean="0">
              <a:solidFill>
                <a:schemeClr val="bg1"/>
              </a:solidFill>
            </a:endParaRPr>
          </a:p>
          <a:p>
            <a:endParaRPr lang="es-ES" sz="2400" dirty="0" smtClean="0">
              <a:solidFill>
                <a:schemeClr val="bg1"/>
              </a:solidFill>
            </a:endParaRPr>
          </a:p>
          <a:p>
            <a:r>
              <a:rPr lang="es-ES" sz="2400" b="1" u="sng" dirty="0" smtClean="0">
                <a:solidFill>
                  <a:schemeClr val="bg1"/>
                </a:solidFill>
              </a:rPr>
              <a:t>•¿Dónde se encuentran?</a:t>
            </a:r>
          </a:p>
          <a:p>
            <a:r>
              <a:rPr lang="es-ES" sz="2400" dirty="0" smtClean="0">
                <a:solidFill>
                  <a:schemeClr val="bg1"/>
                </a:solidFill>
              </a:rPr>
              <a:t>E</a:t>
            </a:r>
            <a:r>
              <a:rPr lang="es-ES" sz="2400" dirty="0" smtClean="0">
                <a:solidFill>
                  <a:schemeClr val="bg1"/>
                </a:solidFill>
              </a:rPr>
              <a:t>n </a:t>
            </a:r>
            <a:r>
              <a:rPr lang="es-ES" sz="2400" dirty="0" smtClean="0">
                <a:solidFill>
                  <a:schemeClr val="bg1"/>
                </a:solidFill>
              </a:rPr>
              <a:t>el alquitrán, el petróleo </a:t>
            </a:r>
            <a:r>
              <a:rPr lang="es-ES" sz="2400" dirty="0" smtClean="0">
                <a:solidFill>
                  <a:schemeClr val="bg1"/>
                </a:solidFill>
              </a:rPr>
              <a:t>crudo, en </a:t>
            </a:r>
            <a:r>
              <a:rPr lang="es-ES" sz="2400" dirty="0" smtClean="0">
                <a:solidFill>
                  <a:schemeClr val="bg1"/>
                </a:solidFill>
              </a:rPr>
              <a:t>medicamentos o para fabricar tinturas y pesticidas </a:t>
            </a:r>
            <a:r>
              <a:rPr lang="es-ES" sz="2400" dirty="0" smtClean="0">
                <a:solidFill>
                  <a:schemeClr val="bg1"/>
                </a:solidFill>
              </a:rPr>
              <a:t>y </a:t>
            </a:r>
            <a:r>
              <a:rPr lang="es-ES" sz="2400" dirty="0" smtClean="0">
                <a:solidFill>
                  <a:schemeClr val="bg1"/>
                </a:solidFill>
              </a:rPr>
              <a:t>adheridos </a:t>
            </a:r>
            <a:r>
              <a:rPr lang="es-ES" sz="2400" dirty="0" smtClean="0">
                <a:solidFill>
                  <a:schemeClr val="bg1"/>
                </a:solidFill>
              </a:rPr>
              <a:t>a partículas de </a:t>
            </a:r>
            <a:r>
              <a:rPr lang="es-ES" sz="2400" dirty="0" smtClean="0">
                <a:solidFill>
                  <a:schemeClr val="bg1"/>
                </a:solidFill>
              </a:rPr>
              <a:t>polvo. </a:t>
            </a:r>
            <a:endParaRPr lang="es-ES" sz="2400" dirty="0" smtClean="0">
              <a:solidFill>
                <a:schemeClr val="bg1"/>
              </a:solidFill>
            </a:endParaRPr>
          </a:p>
          <a:p>
            <a:endParaRPr lang="es-ES" dirty="0" smtClean="0">
              <a:solidFill>
                <a:schemeClr val="bg1"/>
              </a:solidFill>
            </a:endParaRPr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ctrTitle"/>
          </p:nvPr>
        </p:nvSpPr>
        <p:spPr>
          <a:xfrm>
            <a:off x="2123728" y="332656"/>
            <a:ext cx="4964088" cy="965969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es-ES" b="1" u="sng" dirty="0" err="1" smtClean="0"/>
              <a:t>HAPs</a:t>
            </a:r>
            <a:endParaRPr lang="es-ES" b="1" u="sng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537240" y="692696"/>
            <a:ext cx="8606760" cy="5262979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s-ES" sz="2800" u="sng" dirty="0" smtClean="0">
                <a:solidFill>
                  <a:schemeClr val="bg1"/>
                </a:solidFill>
              </a:rPr>
              <a:t>Contaminan:</a:t>
            </a:r>
          </a:p>
          <a:p>
            <a:endParaRPr lang="es-ES" sz="2800" dirty="0" smtClean="0">
              <a:solidFill>
                <a:schemeClr val="bg1"/>
              </a:solidFill>
            </a:endParaRPr>
          </a:p>
          <a:p>
            <a:r>
              <a:rPr lang="es-ES" sz="2800" b="1" u="sng" dirty="0" smtClean="0">
                <a:solidFill>
                  <a:schemeClr val="bg1"/>
                </a:solidFill>
              </a:rPr>
              <a:t>•El </a:t>
            </a:r>
            <a:r>
              <a:rPr lang="es-ES" sz="2800" b="1" u="sng" dirty="0" smtClean="0">
                <a:solidFill>
                  <a:schemeClr val="bg1"/>
                </a:solidFill>
              </a:rPr>
              <a:t>aire: </a:t>
            </a:r>
            <a:r>
              <a:rPr lang="es-ES" sz="2800" dirty="0" smtClean="0">
                <a:solidFill>
                  <a:schemeClr val="bg1"/>
                </a:solidFill>
              </a:rPr>
              <a:t>(emisiones </a:t>
            </a:r>
            <a:r>
              <a:rPr lang="es-ES" sz="2800" dirty="0" smtClean="0">
                <a:solidFill>
                  <a:schemeClr val="bg1"/>
                </a:solidFill>
              </a:rPr>
              <a:t>volcánicas , </a:t>
            </a:r>
            <a:r>
              <a:rPr lang="es-ES" sz="2800" dirty="0" smtClean="0">
                <a:solidFill>
                  <a:schemeClr val="bg1"/>
                </a:solidFill>
              </a:rPr>
              <a:t>incendios, combustiones, escape </a:t>
            </a:r>
            <a:r>
              <a:rPr lang="es-ES" sz="2800" dirty="0" smtClean="0">
                <a:solidFill>
                  <a:schemeClr val="bg1"/>
                </a:solidFill>
              </a:rPr>
              <a:t>de </a:t>
            </a:r>
            <a:r>
              <a:rPr lang="es-ES" sz="2800" dirty="0" smtClean="0">
                <a:solidFill>
                  <a:schemeClr val="bg1"/>
                </a:solidFill>
              </a:rPr>
              <a:t>automóviles…incluso </a:t>
            </a:r>
            <a:r>
              <a:rPr lang="es-ES" sz="2800" dirty="0" smtClean="0">
                <a:solidFill>
                  <a:schemeClr val="bg1"/>
                </a:solidFill>
              </a:rPr>
              <a:t>pueden </a:t>
            </a:r>
            <a:r>
              <a:rPr lang="es-ES" sz="2800" dirty="0" smtClean="0">
                <a:solidFill>
                  <a:schemeClr val="bg1"/>
                </a:solidFill>
              </a:rPr>
              <a:t>evaporarse </a:t>
            </a:r>
            <a:r>
              <a:rPr lang="es-ES" sz="2800" dirty="0" smtClean="0">
                <a:solidFill>
                  <a:schemeClr val="bg1"/>
                </a:solidFill>
              </a:rPr>
              <a:t>desde el suelo o </a:t>
            </a:r>
            <a:r>
              <a:rPr lang="es-ES" sz="2800" dirty="0" smtClean="0">
                <a:solidFill>
                  <a:schemeClr val="bg1"/>
                </a:solidFill>
              </a:rPr>
              <a:t> </a:t>
            </a:r>
            <a:r>
              <a:rPr lang="es-ES" sz="2800" dirty="0" smtClean="0">
                <a:solidFill>
                  <a:schemeClr val="bg1"/>
                </a:solidFill>
              </a:rPr>
              <a:t>aguas </a:t>
            </a:r>
            <a:r>
              <a:rPr lang="es-ES" sz="2800" dirty="0" smtClean="0">
                <a:solidFill>
                  <a:schemeClr val="bg1"/>
                </a:solidFill>
              </a:rPr>
              <a:t>superficiales),</a:t>
            </a:r>
            <a:endParaRPr lang="es-ES" sz="2800" dirty="0" smtClean="0">
              <a:solidFill>
                <a:schemeClr val="bg1"/>
              </a:solidFill>
            </a:endParaRPr>
          </a:p>
          <a:p>
            <a:endParaRPr lang="es-ES" sz="2800" dirty="0" smtClean="0">
              <a:solidFill>
                <a:schemeClr val="bg1"/>
              </a:solidFill>
            </a:endParaRPr>
          </a:p>
          <a:p>
            <a:r>
              <a:rPr lang="es-ES" sz="2800" b="1" u="sng" dirty="0" smtClean="0">
                <a:solidFill>
                  <a:schemeClr val="bg1"/>
                </a:solidFill>
              </a:rPr>
              <a:t>•El agua: </a:t>
            </a:r>
            <a:r>
              <a:rPr lang="es-ES" sz="2800" dirty="0" smtClean="0">
                <a:solidFill>
                  <a:schemeClr val="bg1"/>
                </a:solidFill>
              </a:rPr>
              <a:t>(</a:t>
            </a:r>
            <a:r>
              <a:rPr lang="es-ES" sz="2800" dirty="0" smtClean="0">
                <a:solidFill>
                  <a:schemeClr val="bg1"/>
                </a:solidFill>
              </a:rPr>
              <a:t>plantas </a:t>
            </a:r>
            <a:r>
              <a:rPr lang="es-ES" sz="2800" dirty="0" smtClean="0">
                <a:solidFill>
                  <a:schemeClr val="bg1"/>
                </a:solidFill>
              </a:rPr>
              <a:t>industriales o plantas de tratamiento de </a:t>
            </a:r>
            <a:r>
              <a:rPr lang="es-ES" sz="2800" dirty="0" smtClean="0">
                <a:solidFill>
                  <a:schemeClr val="bg1"/>
                </a:solidFill>
              </a:rPr>
              <a:t>aguas). </a:t>
            </a:r>
            <a:endParaRPr lang="es-ES" sz="2800" dirty="0" smtClean="0">
              <a:solidFill>
                <a:schemeClr val="bg1"/>
              </a:solidFill>
            </a:endParaRPr>
          </a:p>
          <a:p>
            <a:endParaRPr lang="es-ES" sz="2800" b="1" u="sng" dirty="0" smtClean="0">
              <a:solidFill>
                <a:schemeClr val="bg1"/>
              </a:solidFill>
            </a:endParaRPr>
          </a:p>
          <a:p>
            <a:r>
              <a:rPr lang="es-ES" sz="2800" b="1" u="sng" dirty="0" smtClean="0">
                <a:solidFill>
                  <a:schemeClr val="bg1"/>
                </a:solidFill>
              </a:rPr>
              <a:t>•El suelo: </a:t>
            </a:r>
            <a:r>
              <a:rPr lang="es-ES" sz="2800" dirty="0" smtClean="0">
                <a:solidFill>
                  <a:schemeClr val="bg1"/>
                </a:solidFill>
              </a:rPr>
              <a:t>(adhiriéndose </a:t>
            </a:r>
            <a:r>
              <a:rPr lang="es-ES" sz="2800" dirty="0" smtClean="0">
                <a:solidFill>
                  <a:schemeClr val="bg1"/>
                </a:solidFill>
              </a:rPr>
              <a:t>a partículas residuales del </a:t>
            </a:r>
            <a:r>
              <a:rPr lang="es-ES" sz="2800" dirty="0" smtClean="0">
                <a:solidFill>
                  <a:schemeClr val="bg1"/>
                </a:solidFill>
              </a:rPr>
              <a:t>suelo, </a:t>
            </a:r>
            <a:r>
              <a:rPr lang="es-ES" sz="2800" dirty="0" smtClean="0">
                <a:solidFill>
                  <a:schemeClr val="bg1"/>
                </a:solidFill>
              </a:rPr>
              <a:t>son capaces </a:t>
            </a:r>
            <a:r>
              <a:rPr lang="es-ES" sz="2800" dirty="0" smtClean="0">
                <a:solidFill>
                  <a:schemeClr val="bg1"/>
                </a:solidFill>
              </a:rPr>
              <a:t>de </a:t>
            </a:r>
            <a:r>
              <a:rPr lang="es-ES" sz="2800" dirty="0" smtClean="0">
                <a:solidFill>
                  <a:schemeClr val="bg1"/>
                </a:solidFill>
              </a:rPr>
              <a:t>movilizarse </a:t>
            </a:r>
            <a:r>
              <a:rPr lang="es-ES" sz="2800" dirty="0" smtClean="0">
                <a:solidFill>
                  <a:schemeClr val="bg1"/>
                </a:solidFill>
              </a:rPr>
              <a:t>y </a:t>
            </a:r>
            <a:r>
              <a:rPr lang="es-ES" sz="2800" dirty="0" smtClean="0">
                <a:solidFill>
                  <a:schemeClr val="bg1"/>
                </a:solidFill>
              </a:rPr>
              <a:t>contaminar el agua </a:t>
            </a:r>
            <a:r>
              <a:rPr lang="es-ES" sz="2800" dirty="0" smtClean="0">
                <a:solidFill>
                  <a:schemeClr val="bg1"/>
                </a:solidFill>
              </a:rPr>
              <a:t>subterránea).</a:t>
            </a:r>
            <a:endParaRPr lang="es-E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899592" y="548680"/>
            <a:ext cx="7455202" cy="590931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2400" dirty="0" smtClean="0">
                <a:solidFill>
                  <a:schemeClr val="bg1"/>
                </a:solidFill>
              </a:rPr>
              <a:t>P</a:t>
            </a:r>
            <a:r>
              <a:rPr lang="es-ES" sz="2400" dirty="0" smtClean="0">
                <a:solidFill>
                  <a:schemeClr val="bg1"/>
                </a:solidFill>
              </a:rPr>
              <a:t>rincipales </a:t>
            </a:r>
            <a:r>
              <a:rPr lang="es-ES" sz="2400" dirty="0" smtClean="0">
                <a:solidFill>
                  <a:schemeClr val="bg1"/>
                </a:solidFill>
              </a:rPr>
              <a:t>hidrocarburos:</a:t>
            </a:r>
          </a:p>
          <a:p>
            <a:r>
              <a:rPr lang="es-ES" sz="2400" dirty="0" smtClean="0">
                <a:solidFill>
                  <a:schemeClr val="bg1"/>
                </a:solidFill>
              </a:rPr>
              <a:t>                          </a:t>
            </a:r>
          </a:p>
          <a:p>
            <a:r>
              <a:rPr lang="es-ES" sz="2400" dirty="0" smtClean="0">
                <a:solidFill>
                  <a:schemeClr val="bg1"/>
                </a:solidFill>
              </a:rPr>
              <a:t>                                                                 - </a:t>
            </a:r>
            <a:r>
              <a:rPr lang="es-ES" sz="2400" dirty="0" err="1" smtClean="0">
                <a:solidFill>
                  <a:schemeClr val="bg1"/>
                </a:solidFill>
              </a:rPr>
              <a:t>B</a:t>
            </a:r>
            <a:r>
              <a:rPr lang="es-ES" sz="2400" dirty="0" err="1" smtClean="0">
                <a:solidFill>
                  <a:schemeClr val="bg1"/>
                </a:solidFill>
              </a:rPr>
              <a:t>enzo</a:t>
            </a:r>
            <a:r>
              <a:rPr lang="es-ES" sz="2400" dirty="0" smtClean="0">
                <a:solidFill>
                  <a:schemeClr val="bg1"/>
                </a:solidFill>
              </a:rPr>
              <a:t>(a)pierno</a:t>
            </a:r>
            <a:endParaRPr lang="es-ES" sz="2400" dirty="0" smtClean="0">
              <a:solidFill>
                <a:schemeClr val="bg1"/>
              </a:solidFill>
            </a:endParaRPr>
          </a:p>
          <a:p>
            <a:r>
              <a:rPr lang="es-ES" sz="2400" dirty="0" smtClean="0">
                <a:solidFill>
                  <a:schemeClr val="bg1"/>
                </a:solidFill>
              </a:rPr>
              <a:t>                                                                 - Naftaleno</a:t>
            </a:r>
          </a:p>
          <a:p>
            <a:r>
              <a:rPr lang="es-ES" sz="2400" dirty="0" smtClean="0">
                <a:solidFill>
                  <a:schemeClr val="bg1"/>
                </a:solidFill>
              </a:rPr>
              <a:t>                                                                 - Antraceno</a:t>
            </a:r>
          </a:p>
          <a:p>
            <a:r>
              <a:rPr lang="es-ES" sz="2400" dirty="0" smtClean="0">
                <a:solidFill>
                  <a:schemeClr val="bg1"/>
                </a:solidFill>
              </a:rPr>
              <a:t>                                                                 - Fenantreno</a:t>
            </a:r>
          </a:p>
          <a:p>
            <a:r>
              <a:rPr lang="es-ES" sz="2400" dirty="0" smtClean="0">
                <a:solidFill>
                  <a:schemeClr val="bg1"/>
                </a:solidFill>
              </a:rPr>
              <a:t>                                                                 - Fluoreno</a:t>
            </a:r>
          </a:p>
          <a:p>
            <a:r>
              <a:rPr lang="es-ES" sz="2400" dirty="0" smtClean="0">
                <a:solidFill>
                  <a:schemeClr val="bg1"/>
                </a:solidFill>
              </a:rPr>
              <a:t>                                                                 - Fluoranteno</a:t>
            </a:r>
          </a:p>
          <a:p>
            <a:r>
              <a:rPr lang="es-ES" sz="2400" dirty="0" smtClean="0">
                <a:solidFill>
                  <a:schemeClr val="bg1"/>
                </a:solidFill>
              </a:rPr>
              <a:t>                                                                 - Pireno</a:t>
            </a:r>
          </a:p>
          <a:p>
            <a:r>
              <a:rPr lang="es-ES" sz="2400" dirty="0" smtClean="0">
                <a:solidFill>
                  <a:schemeClr val="bg1"/>
                </a:solidFill>
              </a:rPr>
              <a:t>                                                                 - Criseno</a:t>
            </a:r>
          </a:p>
          <a:p>
            <a:r>
              <a:rPr lang="es-ES" sz="2400" dirty="0" smtClean="0">
                <a:solidFill>
                  <a:schemeClr val="bg1"/>
                </a:solidFill>
              </a:rPr>
              <a:t>                                                                 - </a:t>
            </a:r>
            <a:r>
              <a:rPr lang="es-ES" sz="2400" dirty="0" err="1" smtClean="0">
                <a:solidFill>
                  <a:schemeClr val="bg1"/>
                </a:solidFill>
              </a:rPr>
              <a:t>Pelileno</a:t>
            </a:r>
            <a:endParaRPr lang="es-ES" sz="2400" dirty="0" smtClean="0">
              <a:solidFill>
                <a:schemeClr val="bg1"/>
              </a:solidFill>
            </a:endParaRPr>
          </a:p>
          <a:p>
            <a:r>
              <a:rPr lang="es-ES" sz="2400" dirty="0" smtClean="0">
                <a:solidFill>
                  <a:schemeClr val="bg1"/>
                </a:solidFill>
              </a:rPr>
              <a:t> </a:t>
            </a:r>
            <a:r>
              <a:rPr lang="es-ES" sz="2400" dirty="0" smtClean="0">
                <a:solidFill>
                  <a:schemeClr val="bg1"/>
                </a:solidFill>
              </a:rPr>
              <a:t>                                                     </a:t>
            </a:r>
          </a:p>
          <a:p>
            <a:r>
              <a:rPr lang="es-ES" dirty="0" smtClean="0"/>
              <a:t>                                                                    </a:t>
            </a:r>
            <a:endParaRPr lang="es-ES" dirty="0" smtClean="0"/>
          </a:p>
          <a:p>
            <a:r>
              <a:rPr lang="es-ES" dirty="0" smtClean="0"/>
              <a:t>                                                                   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4" name="Picture 2" descr="ghygh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80728"/>
            <a:ext cx="3960440" cy="54754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683568" y="764704"/>
            <a:ext cx="5072098" cy="489364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2400" dirty="0" smtClean="0">
                <a:solidFill>
                  <a:schemeClr val="bg1"/>
                </a:solidFill>
              </a:rPr>
              <a:t>Factores que los influyen:</a:t>
            </a:r>
          </a:p>
          <a:p>
            <a:r>
              <a:rPr lang="es-ES" sz="2400" dirty="0" smtClean="0"/>
              <a:t>•</a:t>
            </a:r>
            <a:r>
              <a:rPr lang="es-ES" sz="2400" dirty="0" smtClean="0">
                <a:solidFill>
                  <a:schemeClr val="bg1"/>
                </a:solidFill>
              </a:rPr>
              <a:t>Nutrientes</a:t>
            </a:r>
            <a:r>
              <a:rPr lang="es-ES" sz="2400" dirty="0" smtClean="0">
                <a:solidFill>
                  <a:schemeClr val="bg1"/>
                </a:solidFill>
              </a:rPr>
              <a:t>: </a:t>
            </a:r>
            <a:r>
              <a:rPr lang="es-ES" sz="2400" dirty="0" smtClean="0">
                <a:solidFill>
                  <a:schemeClr val="bg1"/>
                </a:solidFill>
              </a:rPr>
              <a:t>(</a:t>
            </a:r>
            <a:r>
              <a:rPr lang="es-ES" sz="2400" dirty="0" smtClean="0">
                <a:solidFill>
                  <a:schemeClr val="bg1"/>
                </a:solidFill>
              </a:rPr>
              <a:t>P y N) </a:t>
            </a:r>
            <a:r>
              <a:rPr lang="es-ES" sz="2400" dirty="0" smtClean="0">
                <a:solidFill>
                  <a:schemeClr val="bg1"/>
                </a:solidFill>
              </a:rPr>
              <a:t>el </a:t>
            </a:r>
            <a:r>
              <a:rPr lang="es-ES" sz="2400" dirty="0" smtClean="0">
                <a:solidFill>
                  <a:schemeClr val="bg1"/>
                </a:solidFill>
              </a:rPr>
              <a:t>que haya mas cantidad favorece mucho su </a:t>
            </a:r>
            <a:r>
              <a:rPr lang="es-ES" sz="2400" dirty="0" smtClean="0">
                <a:solidFill>
                  <a:schemeClr val="bg1"/>
                </a:solidFill>
              </a:rPr>
              <a:t>absorción, su carencia favorece su aniquilación.</a:t>
            </a:r>
            <a:endParaRPr lang="es-ES" sz="2400" dirty="0" smtClean="0">
              <a:solidFill>
                <a:schemeClr val="bg1"/>
              </a:solidFill>
            </a:endParaRPr>
          </a:p>
          <a:p>
            <a:endParaRPr lang="es-ES" sz="2400" dirty="0" smtClean="0">
              <a:solidFill>
                <a:schemeClr val="bg1"/>
              </a:solidFill>
            </a:endParaRPr>
          </a:p>
          <a:p>
            <a:r>
              <a:rPr lang="es-ES" sz="2400" dirty="0" smtClean="0">
                <a:solidFill>
                  <a:schemeClr val="bg1"/>
                </a:solidFill>
              </a:rPr>
              <a:t>•PH: </a:t>
            </a:r>
            <a:r>
              <a:rPr lang="es-ES" sz="2400" dirty="0" smtClean="0">
                <a:solidFill>
                  <a:schemeClr val="bg1"/>
                </a:solidFill>
              </a:rPr>
              <a:t> </a:t>
            </a:r>
            <a:r>
              <a:rPr lang="es-ES" sz="2400" dirty="0" smtClean="0">
                <a:solidFill>
                  <a:schemeClr val="bg1"/>
                </a:solidFill>
              </a:rPr>
              <a:t>requieren un medio </a:t>
            </a:r>
            <a:r>
              <a:rPr lang="es-ES" sz="2400" dirty="0" smtClean="0">
                <a:solidFill>
                  <a:schemeClr val="bg1"/>
                </a:solidFill>
              </a:rPr>
              <a:t>acido para </a:t>
            </a:r>
            <a:r>
              <a:rPr lang="es-ES" sz="2400" dirty="0" smtClean="0">
                <a:solidFill>
                  <a:schemeClr val="bg1"/>
                </a:solidFill>
              </a:rPr>
              <a:t>la solubilidad del fosforo y </a:t>
            </a:r>
            <a:r>
              <a:rPr lang="es-ES" sz="2400" dirty="0" smtClean="0">
                <a:solidFill>
                  <a:schemeClr val="bg1"/>
                </a:solidFill>
              </a:rPr>
              <a:t>el </a:t>
            </a:r>
            <a:r>
              <a:rPr lang="es-ES" sz="2400" dirty="0" smtClean="0">
                <a:solidFill>
                  <a:schemeClr val="bg1"/>
                </a:solidFill>
              </a:rPr>
              <a:t>transporte de materiales </a:t>
            </a:r>
            <a:r>
              <a:rPr lang="es-ES" sz="2400" dirty="0" smtClean="0">
                <a:solidFill>
                  <a:schemeClr val="bg1"/>
                </a:solidFill>
              </a:rPr>
              <a:t>pesados.)</a:t>
            </a:r>
            <a:endParaRPr lang="es-ES" sz="2400" dirty="0" smtClean="0">
              <a:solidFill>
                <a:schemeClr val="bg1"/>
              </a:solidFill>
            </a:endParaRPr>
          </a:p>
          <a:p>
            <a:endParaRPr lang="es-ES" sz="2400" dirty="0" smtClean="0">
              <a:solidFill>
                <a:schemeClr val="bg1"/>
              </a:solidFill>
            </a:endParaRPr>
          </a:p>
          <a:p>
            <a:r>
              <a:rPr lang="es-ES" sz="2400" dirty="0" smtClean="0">
                <a:solidFill>
                  <a:schemeClr val="bg1"/>
                </a:solidFill>
              </a:rPr>
              <a:t>•Humedad : cuanta mas humedad halla </a:t>
            </a:r>
            <a:r>
              <a:rPr lang="es-ES" sz="2400" dirty="0" smtClean="0">
                <a:solidFill>
                  <a:schemeClr val="bg1"/>
                </a:solidFill>
              </a:rPr>
              <a:t>mayor es su crecimiento, pero esto se vera afectado por los agentes </a:t>
            </a:r>
            <a:r>
              <a:rPr lang="es-ES" sz="2400" dirty="0" err="1" smtClean="0">
                <a:solidFill>
                  <a:schemeClr val="bg1"/>
                </a:solidFill>
              </a:rPr>
              <a:t>biorremedadores</a:t>
            </a:r>
            <a:r>
              <a:rPr lang="es-ES" sz="2400" dirty="0" smtClean="0">
                <a:solidFill>
                  <a:schemeClr val="bg1"/>
                </a:solidFill>
              </a:rPr>
              <a:t>.</a:t>
            </a:r>
            <a:endParaRPr lang="es-E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67544" y="188640"/>
            <a:ext cx="8229600" cy="86409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Acción biológica de los HAPs</a:t>
            </a:r>
            <a:endParaRPr kumimoji="0" lang="es-E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395536" y="1628800"/>
            <a:ext cx="8229600" cy="4525963"/>
          </a:xfrm>
          <a:prstGeom prst="rect">
            <a:avLst/>
          </a:prstGeom>
          <a:solidFill>
            <a:srgbClr val="60EE2E"/>
          </a:solidFill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Estructura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Son sustancias lipofílicas.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Fotooxidación.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3 Imagen" descr="crisen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2204864"/>
            <a:ext cx="3405640" cy="20882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</p:pic>
      <p:pic>
        <p:nvPicPr>
          <p:cNvPr id="5" name="4 Imagen" descr="fluoren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2348880"/>
            <a:ext cx="2952328" cy="1641347"/>
          </a:xfrm>
          <a:prstGeom prst="rect">
            <a:avLst/>
          </a:prstGeom>
        </p:spPr>
      </p:pic>
      <p:pic>
        <p:nvPicPr>
          <p:cNvPr id="6" name="5 Imagen" descr="naftaleno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2996952"/>
            <a:ext cx="1371600" cy="81915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Acción biológica de los HAPs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es-ES" dirty="0" smtClean="0"/>
              <a:t>Toxicidad baja a corto plazo.</a:t>
            </a:r>
          </a:p>
          <a:p>
            <a:r>
              <a:rPr lang="es-ES" dirty="0" smtClean="0"/>
              <a:t>Genotoxicidad alta a largo o medio plazo.</a:t>
            </a:r>
          </a:p>
          <a:p>
            <a:r>
              <a:rPr lang="es-ES" dirty="0" smtClean="0"/>
              <a:t>Los más peligrosos: derivados del antraceno.</a:t>
            </a:r>
          </a:p>
          <a:p>
            <a:endParaRPr lang="es-ES" dirty="0"/>
          </a:p>
          <a:p>
            <a:endParaRPr lang="es-ES" dirty="0" smtClean="0"/>
          </a:p>
          <a:p>
            <a:r>
              <a:rPr lang="es-ES" dirty="0" smtClean="0"/>
              <a:t>Contienen regiones con propiedades electrofilias muy elevadas.</a:t>
            </a:r>
            <a:endParaRPr lang="es-ES" dirty="0"/>
          </a:p>
        </p:txBody>
      </p:sp>
      <p:pic>
        <p:nvPicPr>
          <p:cNvPr id="4" name="3 Imagen" descr="antracen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3429000"/>
            <a:ext cx="2028825" cy="81915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s-ES" dirty="0" smtClean="0"/>
              <a:t>Acción biológica de los HAPs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rgbClr val="00B050"/>
          </a:solidFill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Los metabolizan en su mayoría seres superiores dentro del reino animal.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Incorporación por diferentes vías.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4" name="3 Imagen" descr="estoma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3645024"/>
            <a:ext cx="2016224" cy="2098279"/>
          </a:xfrm>
          <a:prstGeom prst="rect">
            <a:avLst/>
          </a:prstGeom>
        </p:spPr>
      </p:pic>
      <p:pic>
        <p:nvPicPr>
          <p:cNvPr id="5" name="4 Imagen" descr="respiracion pez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3789040"/>
            <a:ext cx="1754833" cy="1826250"/>
          </a:xfrm>
          <a:prstGeom prst="rect">
            <a:avLst/>
          </a:prstGeom>
        </p:spPr>
      </p:pic>
      <p:pic>
        <p:nvPicPr>
          <p:cNvPr id="6" name="5 Imagen" descr="cutane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4005064"/>
            <a:ext cx="1419705" cy="1498577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r>
              <a:rPr lang="es-ES" dirty="0" smtClean="0"/>
              <a:t>Acción biológica de los HAPs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01008"/>
          </a:xfrm>
          <a:solidFill>
            <a:srgbClr val="60EE2E"/>
          </a:solidFill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En el organismo sufren una oxidación enzimática (hígado).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Epóxidos y dihidrodioles &gt; forma genotóxicamente activa de los HAPs.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Conclusión: los HAPs necesitan actividad metabólica para ser mutagénicos.</a:t>
            </a:r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850106"/>
          </a:xfrm>
          <a:solidFill>
            <a:srgbClr val="60EE2E"/>
          </a:solidFill>
        </p:spPr>
        <p:txBody>
          <a:bodyPr>
            <a:normAutofit/>
          </a:bodyPr>
          <a:lstStyle/>
          <a:p>
            <a:r>
              <a:rPr lang="es-ES" b="1" u="sng" dirty="0" smtClean="0"/>
              <a:t>BIBLIOGRAFÍA</a:t>
            </a:r>
            <a:endParaRPr lang="es-ES" b="1" u="sng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600200"/>
            <a:ext cx="8291264" cy="4781128"/>
          </a:xfrm>
          <a:solidFill>
            <a:srgbClr val="60EE2E"/>
          </a:solidFill>
        </p:spPr>
        <p:txBody>
          <a:bodyPr>
            <a:normAutofit fontScale="55000" lnSpcReduction="20000"/>
          </a:bodyPr>
          <a:lstStyle/>
          <a:p>
            <a:endParaRPr lang="es-ES" dirty="0" smtClean="0"/>
          </a:p>
          <a:p>
            <a:r>
              <a:rPr lang="es-ES" sz="3600" dirty="0" smtClean="0">
                <a:hlinkClick r:id="rId2"/>
              </a:rPr>
              <a:t>www.osinerg.gob.pe/newweb/pages/GFH/ForoUMAL/tema5.pdf</a:t>
            </a:r>
            <a:endParaRPr lang="es-ES" sz="3600" dirty="0" smtClean="0"/>
          </a:p>
          <a:p>
            <a:r>
              <a:rPr lang="es-ES" sz="3600" dirty="0" smtClean="0">
                <a:hlinkClick r:id="rId3"/>
              </a:rPr>
              <a:t>http://www.slideshare.net/nataliaosinaga/biorremediacion-de-suelos-agua-y-aire</a:t>
            </a:r>
            <a:endParaRPr lang="es-ES" sz="3600" dirty="0" smtClean="0"/>
          </a:p>
          <a:p>
            <a:r>
              <a:rPr lang="es-ES" sz="3600" dirty="0" smtClean="0">
                <a:hlinkClick r:id="rId4"/>
              </a:rPr>
              <a:t>http://www.monografias.com/trabajos25/biorremediacion-suelos/biorremediacion-suelos.shtml</a:t>
            </a:r>
            <a:endParaRPr lang="es-ES" sz="3600" dirty="0" smtClean="0"/>
          </a:p>
          <a:p>
            <a:r>
              <a:rPr lang="es-ES" sz="3600" dirty="0" smtClean="0">
                <a:hlinkClick r:id="rId5"/>
              </a:rPr>
              <a:t>http://www2.uah.es/tejedor_bio/bioquimica_ambiental/biorremediacion.pdf</a:t>
            </a:r>
            <a:endParaRPr lang="es-ES" sz="3600" dirty="0" smtClean="0"/>
          </a:p>
          <a:p>
            <a:r>
              <a:rPr lang="es-ES" sz="3600" dirty="0" smtClean="0">
                <a:hlinkClick r:id="rId6"/>
              </a:rPr>
              <a:t>http://es.scribd.com/doc/52116760/5/Microorganismos-utilizados-en-biorremediacion</a:t>
            </a:r>
            <a:endParaRPr lang="es-ES" sz="3600" dirty="0" smtClean="0"/>
          </a:p>
          <a:p>
            <a:r>
              <a:rPr lang="es-ES" sz="3600" dirty="0" smtClean="0">
                <a:hlinkClick r:id="rId7"/>
              </a:rPr>
              <a:t>http://www.cosmos.com.mx/j/tec/dnlh.htm</a:t>
            </a:r>
            <a:endParaRPr lang="es-ES" sz="3600" dirty="0" smtClean="0"/>
          </a:p>
          <a:p>
            <a:r>
              <a:rPr lang="es-ES" sz="3600" dirty="0" smtClean="0">
                <a:hlinkClick r:id="rId8"/>
              </a:rPr>
              <a:t>http://bioinformatica.uab.es/biocomputacio/treballs02-03/rburgos/dades/aplicaciones_actuales.htm</a:t>
            </a:r>
            <a:endParaRPr lang="es-ES" sz="3600" dirty="0" smtClean="0"/>
          </a:p>
          <a:p>
            <a:r>
              <a:rPr lang="es-ES" sz="3600" dirty="0" smtClean="0">
                <a:hlinkClick r:id="rId9"/>
              </a:rPr>
              <a:t>http://oa.upm.es/3369/2/TORRES_ART_2004_03.pdf</a:t>
            </a:r>
            <a:endParaRPr lang="es-ES" sz="3600" dirty="0" smtClean="0"/>
          </a:p>
          <a:p>
            <a:r>
              <a:rPr lang="es-ES" sz="3600" dirty="0" smtClean="0">
                <a:hlinkClick r:id="rId5"/>
              </a:rPr>
              <a:t>http://www2.uah.es/tejedor_bio/bioquimica_ambiental/biorremediacion.pdf</a:t>
            </a:r>
            <a:endParaRPr lang="es-ES" sz="3600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rgbClr val="60EE2E"/>
          </a:solidFill>
        </p:spPr>
        <p:txBody>
          <a:bodyPr/>
          <a:lstStyle/>
          <a:p>
            <a:r>
              <a:rPr lang="es-ES" dirty="0" smtClean="0"/>
              <a:t>TURNO DE PREGUNTAS</a:t>
            </a:r>
            <a:endParaRPr lang="es-ES" dirty="0"/>
          </a:p>
        </p:txBody>
      </p:sp>
      <p:pic>
        <p:nvPicPr>
          <p:cNvPr id="4" name="3 Marcador de contenido" descr="dudas1[1]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2286794"/>
            <a:ext cx="4032448" cy="337445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2592287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55000" lnSpcReduction="20000"/>
          </a:bodyPr>
          <a:lstStyle/>
          <a:p>
            <a:pPr algn="just"/>
            <a:r>
              <a:rPr lang="es-ES" sz="4600" dirty="0" smtClean="0"/>
              <a:t>La BIORREMEDIACION es la utilización de microorganismos para descomponer o degradar sustancias contaminantes.</a:t>
            </a:r>
          </a:p>
          <a:p>
            <a:pPr algn="just"/>
            <a:endParaRPr lang="es-ES" sz="2800" dirty="0" smtClean="0"/>
          </a:p>
          <a:p>
            <a:endParaRPr lang="es-ES" sz="2800" dirty="0" smtClean="0"/>
          </a:p>
          <a:p>
            <a:pPr>
              <a:buNone/>
            </a:pPr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sz="2800" dirty="0" smtClean="0"/>
              <a:t/>
            </a:r>
            <a:br>
              <a:rPr lang="es-ES" sz="2800" dirty="0" smtClean="0"/>
            </a:br>
            <a:endParaRPr lang="es-ES" sz="2800" dirty="0"/>
          </a:p>
        </p:txBody>
      </p:sp>
      <p:pic>
        <p:nvPicPr>
          <p:cNvPr id="1025" name="Picture 1" descr="b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132856"/>
            <a:ext cx="6408712" cy="3816424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608512"/>
          </a:xfrm>
          <a:solidFill>
            <a:schemeClr val="accent3"/>
          </a:solidFill>
        </p:spPr>
        <p:txBody>
          <a:bodyPr>
            <a:normAutofit fontScale="77500" lnSpcReduction="20000"/>
          </a:bodyPr>
          <a:lstStyle/>
          <a:p>
            <a:r>
              <a:rPr lang="es-ES" dirty="0" smtClean="0"/>
              <a:t>Las </a:t>
            </a:r>
            <a:r>
              <a:rPr lang="es-ES" sz="4100" dirty="0" smtClean="0"/>
              <a:t>ETAPAS </a:t>
            </a:r>
            <a:r>
              <a:rPr lang="es-ES" dirty="0" smtClean="0"/>
              <a:t>a seguir deben ser las siguientes:</a:t>
            </a:r>
          </a:p>
          <a:p>
            <a:pPr>
              <a:buNone/>
            </a:pPr>
            <a:endParaRPr lang="es-ES" dirty="0" smtClean="0"/>
          </a:p>
          <a:p>
            <a:r>
              <a:rPr lang="es-ES" dirty="0" smtClean="0"/>
              <a:t>1º) Investigación de los contaminantes relacionados con el tipo de suelo.</a:t>
            </a:r>
          </a:p>
          <a:p>
            <a:r>
              <a:rPr lang="es-ES" dirty="0" smtClean="0"/>
              <a:t>2º) Ensayos de tratabilidad en el lugar a nivel de laboratorio.</a:t>
            </a:r>
          </a:p>
          <a:p>
            <a:endParaRPr lang="es-ES" sz="4100" dirty="0" smtClean="0"/>
          </a:p>
          <a:p>
            <a:pPr>
              <a:buNone/>
            </a:pPr>
            <a:r>
              <a:rPr lang="es-ES" sz="4100" dirty="0" smtClean="0"/>
              <a:t>     </a:t>
            </a:r>
            <a:r>
              <a:rPr lang="es-ES" sz="4100" b="1" i="1" dirty="0" smtClean="0"/>
              <a:t>OBJETIVO:</a:t>
            </a:r>
          </a:p>
          <a:p>
            <a:pPr>
              <a:buNone/>
            </a:pPr>
            <a:r>
              <a:rPr lang="es-ES" dirty="0" smtClean="0"/>
              <a:t>    * Comprobar la biodegradabilidad de los contaminantes.</a:t>
            </a:r>
          </a:p>
          <a:p>
            <a:pPr>
              <a:buNone/>
            </a:pPr>
            <a:r>
              <a:rPr lang="es-ES" dirty="0" smtClean="0"/>
              <a:t>           </a:t>
            </a:r>
          </a:p>
          <a:p>
            <a:pPr>
              <a:buNone/>
            </a:pPr>
            <a:r>
              <a:rPr lang="es-ES" dirty="0" smtClean="0"/>
              <a:t>     *Optimizar su actividad metabólica.</a:t>
            </a:r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es-ES" b="1" u="sng" dirty="0" smtClean="0"/>
              <a:t/>
            </a:r>
            <a:br>
              <a:rPr lang="es-ES" b="1" u="sng" dirty="0" smtClean="0"/>
            </a:br>
            <a:r>
              <a:rPr lang="es-ES" b="1" u="sng" dirty="0" smtClean="0"/>
              <a:t>TIPOS DE BIORREMEDIACIÓN</a:t>
            </a:r>
            <a:r>
              <a:rPr lang="es-ES" b="1" dirty="0" smtClean="0"/>
              <a:t/>
            </a:r>
            <a:br>
              <a:rPr lang="es-ES" b="1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9632" y="1916832"/>
            <a:ext cx="6912768" cy="4061048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r>
              <a:rPr lang="es-ES" dirty="0" smtClean="0"/>
              <a:t>DEGRADACION ENZIMATICA</a:t>
            </a:r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BIORREMEDIACION MICROBIANA</a:t>
            </a:r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FITORREMEDIACION</a:t>
            </a:r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es-ES" dirty="0" smtClean="0"/>
              <a:t>DEGRADACION ENZIMATICA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Agregamos enzimas diseñadas con alta</a:t>
            </a:r>
            <a:r>
              <a:rPr lang="es-ES" u="sng" dirty="0" smtClean="0">
                <a:solidFill>
                  <a:schemeClr val="bg1"/>
                </a:solidFill>
              </a:rPr>
              <a:t> especificidad </a:t>
            </a:r>
            <a:r>
              <a:rPr lang="es-ES" dirty="0" smtClean="0">
                <a:solidFill>
                  <a:schemeClr val="bg1"/>
                </a:solidFill>
              </a:rPr>
              <a:t>al sitio contaminado degradando las sustancias nocivas</a:t>
            </a:r>
          </a:p>
          <a:p>
            <a:pPr>
              <a:buNone/>
            </a:pPr>
            <a:r>
              <a:rPr lang="es-ES" dirty="0" smtClean="0">
                <a:solidFill>
                  <a:schemeClr val="bg1"/>
                </a:solidFill>
              </a:rPr>
              <a:t>.</a:t>
            </a:r>
          </a:p>
          <a:p>
            <a:pPr>
              <a:buNone/>
            </a:pPr>
            <a:r>
              <a:rPr lang="es-ES" dirty="0" smtClean="0">
                <a:solidFill>
                  <a:schemeClr val="bg1"/>
                </a:solidFill>
              </a:rPr>
              <a:t>    </a:t>
            </a:r>
          </a:p>
          <a:p>
            <a:pPr>
              <a:buNone/>
            </a:pPr>
            <a:endParaRPr lang="es-E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E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s-ES" dirty="0" smtClean="0">
                <a:solidFill>
                  <a:schemeClr val="bg1"/>
                </a:solidFill>
              </a:rPr>
              <a:t>   </a:t>
            </a:r>
          </a:p>
          <a:p>
            <a:pPr>
              <a:buNone/>
            </a:pPr>
            <a:endParaRPr lang="es-ES" b="1" i="1" u="sng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s-ES" b="1" i="1" u="sng" dirty="0" smtClean="0">
                <a:solidFill>
                  <a:schemeClr val="bg1"/>
                </a:solidFill>
              </a:rPr>
              <a:t>Una ventaja</a:t>
            </a:r>
          </a:p>
          <a:p>
            <a:pPr>
              <a:buNone/>
            </a:pPr>
            <a:r>
              <a:rPr lang="es-ES" dirty="0" smtClean="0">
                <a:solidFill>
                  <a:schemeClr val="bg1"/>
                </a:solidFill>
              </a:rPr>
              <a:t>Las enzimas no son  consumidas por las reacciones,</a:t>
            </a:r>
          </a:p>
          <a:p>
            <a:pPr>
              <a:buNone/>
            </a:pPr>
            <a:r>
              <a:rPr lang="es-ES" dirty="0" smtClean="0">
                <a:solidFill>
                  <a:schemeClr val="bg1"/>
                </a:solidFill>
              </a:rPr>
              <a:t>por lo que degradaran por largo tiempo.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4" name="3 Imagen" descr="enzimas-web[1]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2636912"/>
            <a:ext cx="2952750" cy="221932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r>
              <a:rPr lang="es-ES" dirty="0" smtClean="0"/>
              <a:t>BIORREMEDIACION MICROBIANA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276873"/>
            <a:ext cx="8229600" cy="324036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es-ES" dirty="0" smtClean="0"/>
              <a:t>En este caso utilizaremos </a:t>
            </a:r>
            <a:r>
              <a:rPr lang="es-ES" sz="4000" dirty="0" smtClean="0"/>
              <a:t>HONGOS</a:t>
            </a:r>
            <a:r>
              <a:rPr lang="es-ES" dirty="0" smtClean="0"/>
              <a:t> en el foco contaminante para descomponer sustancias tóxicas a través del uso de micelios fúngicos que producen enzimas capaces de degradar los componentes contaminantes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96752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l"/>
            <a:r>
              <a:rPr lang="es-ES" dirty="0" smtClean="0">
                <a:solidFill>
                  <a:schemeClr val="bg1"/>
                </a:solidFill>
              </a:rPr>
              <a:t>             </a:t>
            </a:r>
            <a:r>
              <a:rPr lang="es-ES" dirty="0" smtClean="0"/>
              <a:t>FITORREMEDIACION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es-ES" dirty="0" smtClean="0"/>
              <a:t>Usamos SERES VEGETALES para la </a:t>
            </a:r>
            <a:r>
              <a:rPr lang="es-ES" i="1" dirty="0" smtClean="0"/>
              <a:t>descontaminación</a:t>
            </a:r>
            <a:r>
              <a:rPr lang="es-ES" dirty="0" smtClean="0"/>
              <a:t>.</a:t>
            </a:r>
          </a:p>
          <a:p>
            <a:pPr>
              <a:buNone/>
            </a:pPr>
            <a:r>
              <a:rPr lang="es-ES" dirty="0" smtClean="0"/>
              <a:t>    A través de sistemas radiculares de plantas y árboles extraemos los metales pesados y otros contaminantes de suelo, agua y aire.</a:t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3 Imagen" descr="absorción-de-matales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4437112"/>
            <a:ext cx="3175000" cy="208823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3648" y="274638"/>
            <a:ext cx="6624736" cy="850106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s-ES" sz="4800" dirty="0" smtClean="0">
                <a:solidFill>
                  <a:schemeClr val="bg1"/>
                </a:solidFill>
              </a:rPr>
              <a:t>TIPO DE TECNICAS</a:t>
            </a:r>
            <a:endParaRPr lang="es-ES" sz="4800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rgbClr val="00B050"/>
          </a:solidFill>
        </p:spPr>
        <p:txBody>
          <a:bodyPr>
            <a:normAutofit fontScale="55000" lnSpcReduction="20000"/>
          </a:bodyPr>
          <a:lstStyle/>
          <a:p>
            <a:r>
              <a:rPr lang="es-ES" sz="5900" dirty="0" smtClean="0"/>
              <a:t>Dependiendo del </a:t>
            </a:r>
            <a:r>
              <a:rPr lang="es-ES" sz="5900" b="1" i="1" u="sng" dirty="0" smtClean="0"/>
              <a:t>tipo de contaminante </a:t>
            </a:r>
            <a:r>
              <a:rPr lang="es-ES" sz="5900" dirty="0" smtClean="0"/>
              <a:t>puede ser:</a:t>
            </a:r>
          </a:p>
          <a:p>
            <a:pPr>
              <a:buNone/>
            </a:pPr>
            <a:endParaRPr lang="es-ES" sz="5900" dirty="0" smtClean="0"/>
          </a:p>
          <a:p>
            <a:r>
              <a:rPr lang="es-ES" sz="5900" dirty="0" smtClean="0"/>
              <a:t>Aerobio o anaerobio</a:t>
            </a:r>
          </a:p>
          <a:p>
            <a:endParaRPr lang="es-ES" sz="5900" dirty="0" smtClean="0"/>
          </a:p>
          <a:p>
            <a:r>
              <a:rPr lang="es-ES" sz="5900" dirty="0" smtClean="0"/>
              <a:t> In-situ (en el lugar contaminado)</a:t>
            </a:r>
          </a:p>
          <a:p>
            <a:endParaRPr lang="es-ES" sz="5900" dirty="0" smtClean="0"/>
          </a:p>
          <a:p>
            <a:r>
              <a:rPr lang="es-ES" sz="5900" dirty="0" smtClean="0"/>
              <a:t>Ex-situ (el suelo se traslada a un laboratorio) 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682</Words>
  <Application>Microsoft Office PowerPoint</Application>
  <PresentationFormat>Presentación en pantalla (4:3)</PresentationFormat>
  <Paragraphs>180</Paragraphs>
  <Slides>29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0" baseType="lpstr">
      <vt:lpstr>Tema de Office</vt:lpstr>
      <vt:lpstr>BIORREMEDIACION DE          SUELOS. CONTAMINACION POR HAPS.          </vt:lpstr>
      <vt:lpstr>INDICE</vt:lpstr>
      <vt:lpstr>Diapositiva 3</vt:lpstr>
      <vt:lpstr>Diapositiva 4</vt:lpstr>
      <vt:lpstr> TIPOS DE BIORREMEDIACIÓN </vt:lpstr>
      <vt:lpstr>DEGRADACION ENZIMATICA</vt:lpstr>
      <vt:lpstr>BIORREMEDIACION MICROBIANA</vt:lpstr>
      <vt:lpstr>             FITORREMEDIACION</vt:lpstr>
      <vt:lpstr>TIPO DE TECNICAS</vt:lpstr>
      <vt:lpstr>FACTORES INFLUYENTES</vt:lpstr>
      <vt:lpstr>Diapositiva 11</vt:lpstr>
      <vt:lpstr>TECNICAS DE BIORREMEDIACION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HAPs</vt:lpstr>
      <vt:lpstr>Diapositiva 21</vt:lpstr>
      <vt:lpstr>Diapositiva 22</vt:lpstr>
      <vt:lpstr>Diapositiva 23</vt:lpstr>
      <vt:lpstr>Diapositiva 24</vt:lpstr>
      <vt:lpstr>Acción biológica de los HAPs</vt:lpstr>
      <vt:lpstr>Acción biológica de los HAPs</vt:lpstr>
      <vt:lpstr>Acción biológica de los HAPs</vt:lpstr>
      <vt:lpstr>BIBLIOGRAFÍA</vt:lpstr>
      <vt:lpstr>TURNO DE PREGUNTAS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 TÉCNICAS DE BIORREMEDIACIÓN</dc:title>
  <dc:creator>Maria</dc:creator>
  <cp:lastModifiedBy>Maria</cp:lastModifiedBy>
  <cp:revision>43</cp:revision>
  <dcterms:created xsi:type="dcterms:W3CDTF">2012-11-25T12:51:35Z</dcterms:created>
  <dcterms:modified xsi:type="dcterms:W3CDTF">2012-11-27T20:44:41Z</dcterms:modified>
</cp:coreProperties>
</file>